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-1138" y="-36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C249646-FAD1-B237-3595-792D7CFE16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C5B750B-6C7E-4215-1856-F8F7F57DD0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3D456B3-9A2C-BC62-6006-DB30AFE13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8E7AA-D38E-466B-9DC4-7241E85C3FDA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6D275E3-9BB0-ABBB-53AC-F47CF0650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7E3D0CB-0070-4BF9-5940-1A41F8565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8C8E-B017-4F4D-B26F-905441BAE8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498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5CF1254-ACA7-DB48-8484-821DDF38C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0831E23-A0CE-C41B-2AF8-49850843FE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C80B11A-B0EE-FDDC-CE53-D8151B7B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8E7AA-D38E-466B-9DC4-7241E85C3FDA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6F1A6D4-3C46-58E9-4A66-4D4AE9AC2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1E078B2-E32B-B09C-747D-0D5D7668D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8C8E-B017-4F4D-B26F-905441BAE8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627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D6AB14F8-3729-E85A-E72A-1EB7207C16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567C766-BDC4-CD25-9D09-403495EE37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1E28A82-4A3D-8DBA-653C-AF8B3C9F0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8E7AA-D38E-466B-9DC4-7241E85C3FDA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F9BB25D-7BD9-24F7-7912-797724317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7A72BD7-6000-8EF9-19EA-0DED6216D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8C8E-B017-4F4D-B26F-905441BAE8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257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25C6D78-AEA1-C2D5-43C3-AB6E689C7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B2BD86B-97A6-2B1D-FF63-CA28975AF3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521A47F-9B8A-B569-FC70-2F02ECF44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8E7AA-D38E-466B-9DC4-7241E85C3FDA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36124E4-B8C3-04DA-6895-97B0C39F0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4C9DD40-BC1D-B33A-9467-119C8B32D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8C8E-B017-4F4D-B26F-905441BAE8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345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461D472-4A8E-23BF-56A1-8C40C65F1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284A69C-14CB-5CBE-32DE-D057603EDE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9FBAA11-2EB4-DD0F-BF3B-3B97E161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8E7AA-D38E-466B-9DC4-7241E85C3FDA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36ECC02-46B9-745C-5B41-6AEBD996F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1DB497C-9D1C-1A6A-231A-DF1D6AF49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8C8E-B017-4F4D-B26F-905441BAE8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162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1B63B9A-B9EB-EE3B-F4D2-F2A4F76DB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3907CFA-55F6-C716-DB26-A7DECF7096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9E1F0F26-DC26-212F-E916-F72FC5E51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E2A3DDB-BF3C-6897-1292-81A43AE77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8E7AA-D38E-466B-9DC4-7241E85C3FDA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8622521-89F9-8054-2F28-B3FF1177F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71A51BA-BC96-9D0A-D1A4-866D693A4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8C8E-B017-4F4D-B26F-905441BAE8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455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2766DE8-6DE4-0DB0-4133-E0A4E6945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2915A77-471F-B502-F470-371D9BCFF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DC545814-5ABC-AE93-9B32-5C0BB3FA4E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0700C1FF-D370-4D0A-F3B6-F4C41C8F26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2DC0B033-8ED1-D86F-0FAF-78B8A5C2B5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2876CD02-84FD-7848-B0F6-0344483E7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8E7AA-D38E-466B-9DC4-7241E85C3FDA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E79E4E17-EE44-78B7-3C30-319316B62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7E3576DC-AC52-F31A-E6BF-6831BC6EB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8C8E-B017-4F4D-B26F-905441BAE8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235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E61D89A-1976-7A44-A763-587539C02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3C741D90-205B-B1CE-9ACF-2792A8516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8E7AA-D38E-466B-9DC4-7241E85C3FDA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3A4B64B7-4551-4841-63C7-CD1CC1D15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BBDB470D-73D7-7908-7BD2-81A6BB391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8C8E-B017-4F4D-B26F-905441BAE8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725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84ADBEFE-ECD1-D7F2-487E-1BA7392C2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8E7AA-D38E-466B-9DC4-7241E85C3FDA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1443FBF5-71E8-8EFA-7D68-6FDC654EC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3B5F6B8-FE78-47C1-FAB8-F4851A88D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8C8E-B017-4F4D-B26F-905441BAE8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371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00160A4-7D8E-DE0F-A645-AF85EA4FB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44CDDAF-44A2-6F6D-F260-BB500AA4F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6E7B67E1-C88C-737A-E209-463A3C90F7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FB7C0B9-9554-DEA9-A53C-C5F309F00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8E7AA-D38E-466B-9DC4-7241E85C3FDA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9487D57-E101-2580-D173-B536CE431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BFF481C-A03E-F8BA-6937-8DED57C29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8C8E-B017-4F4D-B26F-905441BAE8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635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D61024C-74EC-FD52-8FCF-C32D808F5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F2B077D9-DBE1-9490-7BCE-C501B8DEFC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DDE59B55-74B0-B0DD-19F0-01E8F4BC26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FC4E948C-BD22-7844-5F5C-2F555865D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8E7AA-D38E-466B-9DC4-7241E85C3FDA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0F38811-5D73-45EB-CB6A-212C74C41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12B7C990-344A-CB6E-E566-F40BB7B64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68C8E-B017-4F4D-B26F-905441BAE8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477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B8A2544-D457-3BE6-47F8-18881F9F8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3294072-FB7C-13E5-C51C-0383698F44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678B282-3221-7249-2386-A37F377AA9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8E7AA-D38E-466B-9DC4-7241E85C3FDA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FF0FA27-C9AE-90F9-A14F-90E30AA704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B0CE0A6-5BD7-5179-051F-52ACE64FB8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68C8E-B017-4F4D-B26F-905441BAE8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13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633BAC7-FD97-1BF4-2AF2-A0C6066D24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57" y="219756"/>
            <a:ext cx="5910943" cy="3942553"/>
          </a:xfrm>
          <a:prstGeom prst="rect">
            <a:avLst/>
          </a:prstGeom>
          <a:effectLst>
            <a:reflection blurRad="6350" stA="54000" endPos="66000" dist="1016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4B06CB7-955D-DA53-6670-741018DF31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372" y="2469014"/>
            <a:ext cx="5660572" cy="42454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94D51BB-73D1-0AFB-246C-EBE5E0CA5599}"/>
              </a:ext>
            </a:extLst>
          </p:cNvPr>
          <p:cNvSpPr txBox="1"/>
          <p:nvPr/>
        </p:nvSpPr>
        <p:spPr>
          <a:xfrm>
            <a:off x="6096000" y="743444"/>
            <a:ext cx="5987143" cy="1569660"/>
          </a:xfrm>
          <a:prstGeom prst="rect">
            <a:avLst/>
          </a:prstGeom>
          <a:noFill/>
          <a:effectLst>
            <a:outerShdw blurRad="50800" dist="38100" dir="10800000" algn="r" rotWithShape="0">
              <a:srgbClr val="0070C0"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Библиотекой была организована экскурсия для группы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9Д-221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Классный руководитель: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Дубоделова Олеся Анатольевна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7B2F6F7-3C71-62B0-C453-862340ECE753}"/>
              </a:ext>
            </a:extLst>
          </p:cNvPr>
          <p:cNvSpPr txBox="1"/>
          <p:nvPr/>
        </p:nvSpPr>
        <p:spPr>
          <a:xfrm>
            <a:off x="125186" y="599191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b="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«Великая цель образования — не только знания, но и прежде всего действия» Н.И. Мирон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410E0D2-0071-1B0B-F367-296FC225615E}"/>
              </a:ext>
            </a:extLst>
          </p:cNvPr>
          <p:cNvSpPr txBox="1"/>
          <p:nvPr/>
        </p:nvSpPr>
        <p:spPr>
          <a:xfrm>
            <a:off x="187779" y="4952220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Санкт-Петербургский горный университет</a:t>
            </a:r>
          </a:p>
        </p:txBody>
      </p:sp>
    </p:spTree>
    <p:extLst>
      <p:ext uri="{BB962C8B-B14F-4D97-AF65-F5344CB8AC3E}">
        <p14:creationId xmlns:p14="http://schemas.microsoft.com/office/powerpoint/2010/main" val="3045640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D9BFEA8-6520-FFD1-C981-CA82B991E0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821" y="1450866"/>
            <a:ext cx="3626358" cy="514894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654A6D6-315C-B248-EE4A-9DDFABC6BF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18752"/>
            <a:ext cx="3861707" cy="514894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1AC1821-B942-7571-3639-328286A02B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693" y="318751"/>
            <a:ext cx="3861707" cy="514894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</p:pic>
    </p:spTree>
    <p:extLst>
      <p:ext uri="{BB962C8B-B14F-4D97-AF65-F5344CB8AC3E}">
        <p14:creationId xmlns:p14="http://schemas.microsoft.com/office/powerpoint/2010/main" val="98741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96D8FD1-3789-A7FC-1993-C589ED2138AB}"/>
              </a:ext>
            </a:extLst>
          </p:cNvPr>
          <p:cNvSpPr txBox="1"/>
          <p:nvPr/>
        </p:nvSpPr>
        <p:spPr>
          <a:xfrm>
            <a:off x="261256" y="5380906"/>
            <a:ext cx="6672944" cy="1200329"/>
          </a:xfrm>
          <a:prstGeom prst="rect">
            <a:avLst/>
          </a:prstGeom>
          <a:noFill/>
          <a:effectLst>
            <a:outerShdw blurRad="50800" dist="38100" dir="18900000" algn="bl" rotWithShape="0">
              <a:srgbClr val="002060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ru-RU" b="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шкафах выставлены крупные образцы цветного камня из коллекции Центркварц, оптические кальциты Сибирской платформы, большая коллекция природного балтийского янтаря, а также исторические образцы горных пород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F4EF1B0-94B7-6433-6130-FC59E546AE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6" y="571572"/>
            <a:ext cx="6422573" cy="48169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C4E65C5-329F-AF29-1CAA-1D3E7B0E10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391" y="276765"/>
            <a:ext cx="4728353" cy="630447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7A16E50-D3E3-2844-C8A7-9EF7922C13F2}"/>
              </a:ext>
            </a:extLst>
          </p:cNvPr>
          <p:cNvSpPr txBox="1"/>
          <p:nvPr/>
        </p:nvSpPr>
        <p:spPr>
          <a:xfrm>
            <a:off x="1030191" y="45932"/>
            <a:ext cx="4728354" cy="461665"/>
          </a:xfrm>
          <a:prstGeom prst="rect">
            <a:avLst/>
          </a:prstGeom>
          <a:noFill/>
          <a:effectLst>
            <a:outerShdw blurRad="25400" dist="38100" dir="5400000" algn="t" rotWithShape="0">
              <a:srgbClr val="002060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 «Искусственных минералов»</a:t>
            </a:r>
          </a:p>
        </p:txBody>
      </p:sp>
    </p:spTree>
    <p:extLst>
      <p:ext uri="{BB962C8B-B14F-4D97-AF65-F5344CB8AC3E}">
        <p14:creationId xmlns:p14="http://schemas.microsoft.com/office/powerpoint/2010/main" val="407098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53D1B1A-B2E9-BF30-9D92-224B2EE1D2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227" y="183855"/>
            <a:ext cx="4867715" cy="649028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735D57D-0B2D-BB35-2528-684EFABBCE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8" y="850789"/>
            <a:ext cx="6875228" cy="515642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</p:pic>
    </p:spTree>
    <p:extLst>
      <p:ext uri="{BB962C8B-B14F-4D97-AF65-F5344CB8AC3E}">
        <p14:creationId xmlns:p14="http://schemas.microsoft.com/office/powerpoint/2010/main" val="44418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96D8FD1-3789-A7FC-1993-C589ED2138AB}"/>
              </a:ext>
            </a:extLst>
          </p:cNvPr>
          <p:cNvSpPr txBox="1"/>
          <p:nvPr/>
        </p:nvSpPr>
        <p:spPr>
          <a:xfrm>
            <a:off x="4646338" y="4490195"/>
            <a:ext cx="4028758" cy="1200329"/>
          </a:xfrm>
          <a:prstGeom prst="rect">
            <a:avLst/>
          </a:prstGeom>
          <a:noFill/>
          <a:effectLst>
            <a:outerShdw blurRad="50800" dist="38100" dir="18900000" algn="bl" rotWithShape="0">
              <a:srgbClr val="002060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ru-RU" b="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экспозиции зала можно увидеть уникальные произведения искусства из природного камня русских и зарубежных мастеров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657DFA37-860B-AB6F-0D24-F754F55E28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338" y="463050"/>
            <a:ext cx="4076247" cy="364799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BF3DDAA-0739-0F99-FAF7-20012C0CDF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534" y="778736"/>
            <a:ext cx="3230973" cy="3520521"/>
          </a:xfrm>
          <a:prstGeom prst="rect">
            <a:avLst/>
          </a:prstGeom>
          <a:effectLst>
            <a:reflection blurRad="6350" stA="45000" endPos="86000" dir="5400000" sy="-100000" algn="bl" rotWithShape="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B9FF378-F127-D764-DACF-165A0453B6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3" y="1167475"/>
            <a:ext cx="4407896" cy="4523049"/>
          </a:xfrm>
          <a:prstGeom prst="rect">
            <a:avLst/>
          </a:prstGeom>
          <a:effectLst>
            <a:reflection blurRad="6350" stA="86000" endPos="24000" dir="5400000" sy="-100000" algn="bl" rotWithShape="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02A7F30-137D-59DD-1E63-3038F8A453F6}"/>
              </a:ext>
            </a:extLst>
          </p:cNvPr>
          <p:cNvSpPr txBox="1"/>
          <p:nvPr/>
        </p:nvSpPr>
        <p:spPr>
          <a:xfrm>
            <a:off x="87493" y="262945"/>
            <a:ext cx="4407896" cy="830997"/>
          </a:xfrm>
          <a:prstGeom prst="rect">
            <a:avLst/>
          </a:prstGeom>
          <a:noFill/>
          <a:effectLst>
            <a:outerShdw blurRad="25400" dist="38100" dir="5400000" algn="t" rotWithShape="0">
              <a:srgbClr val="002060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 «Художественных изделий из камня»</a:t>
            </a:r>
          </a:p>
        </p:txBody>
      </p:sp>
    </p:spTree>
    <p:extLst>
      <p:ext uri="{BB962C8B-B14F-4D97-AF65-F5344CB8AC3E}">
        <p14:creationId xmlns:p14="http://schemas.microsoft.com/office/powerpoint/2010/main" val="3988767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96D8FD1-3789-A7FC-1993-C589ED2138AB}"/>
              </a:ext>
            </a:extLst>
          </p:cNvPr>
          <p:cNvSpPr txBox="1"/>
          <p:nvPr/>
        </p:nvSpPr>
        <p:spPr>
          <a:xfrm>
            <a:off x="683796" y="2405512"/>
            <a:ext cx="5042090" cy="1477328"/>
          </a:xfrm>
          <a:prstGeom prst="rect">
            <a:avLst/>
          </a:prstGeom>
          <a:noFill/>
          <a:effectLst>
            <a:outerShdw blurRad="50800" dist="38100" dir="18900000" algn="bl" rotWithShape="0">
              <a:srgbClr val="002060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ru-RU" altLang="en-US" sz="1800" b="1" i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Маслов Илья:</a:t>
            </a:r>
            <a:r>
              <a:rPr lang="ru-RU" altLang="en-US" sz="1800" i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«Горный университет мне понравился. Экскурсия была интересная и познавательная. Особенно понравилось, что университет обеспечен самой новейшей техникой»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C63F7B1-D245-15A4-6BC2-8FB488BA11FE}"/>
              </a:ext>
            </a:extLst>
          </p:cNvPr>
          <p:cNvSpPr txBox="1"/>
          <p:nvPr/>
        </p:nvSpPr>
        <p:spPr>
          <a:xfrm>
            <a:off x="6466114" y="141785"/>
            <a:ext cx="5531947" cy="2862322"/>
          </a:xfrm>
          <a:prstGeom prst="rect">
            <a:avLst/>
          </a:prstGeom>
          <a:noFill/>
          <a:effectLst>
            <a:outerShdw blurRad="50800" dist="38100" dir="18900000" algn="bl" rotWithShape="0">
              <a:srgbClr val="002060">
                <a:alpha val="40000"/>
              </a:srgbClr>
            </a:outerShdw>
          </a:effectLst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i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defRPr>
            </a:lvl1pPr>
          </a:lstStyle>
          <a:p>
            <a:pPr algn="r"/>
            <a:r>
              <a:rPr lang="ru-RU" altLang="en-US" b="1" dirty="0"/>
              <a:t>Катаев Даниил:</a:t>
            </a:r>
            <a:r>
              <a:rPr lang="ru-RU" altLang="en-US" dirty="0"/>
              <a:t> «Мне очень понравилось в Горном университете! Особенно в спортивном зале. Очень просторно. Также в ВУЗе большое количество разных видов спорта, которыми может заниматься студент прямо в стенах заведения. И можно выбрать, что тебе больше всего по душе. К тому же современный дизайн и технологии нельзя не отметить. Видно, что институт развивается и не отстает от прогресса научного образования. Балл для поступления вполне реальный»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C435250-D907-1589-3486-CE00C31A0F8C}"/>
              </a:ext>
            </a:extLst>
          </p:cNvPr>
          <p:cNvSpPr txBox="1"/>
          <p:nvPr/>
        </p:nvSpPr>
        <p:spPr>
          <a:xfrm>
            <a:off x="193939" y="167353"/>
            <a:ext cx="4187562" cy="203132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b="1" i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defRPr>
            </a:lvl1pPr>
          </a:lstStyle>
          <a:p>
            <a:r>
              <a:rPr lang="ru-RU" altLang="en-US" dirty="0"/>
              <a:t>Бембель Игорь: «</a:t>
            </a:r>
            <a:r>
              <a:rPr lang="ru-RU" altLang="en-US" b="0" dirty="0"/>
              <a:t>Экскурсия понравилась. Был удивлен тому, какое количество необычных камней было найдено в горах. Я даже не мог представить, что их настолько много. Сам университет тоже впечатлил, современный и очень большой</a:t>
            </a:r>
            <a:r>
              <a:rPr lang="ru-RU" altLang="en-US" dirty="0"/>
              <a:t>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CCF2623-C5B9-C251-F9F9-1965D461B337}"/>
              </a:ext>
            </a:extLst>
          </p:cNvPr>
          <p:cNvSpPr txBox="1"/>
          <p:nvPr/>
        </p:nvSpPr>
        <p:spPr>
          <a:xfrm>
            <a:off x="193939" y="4029124"/>
            <a:ext cx="5531947" cy="2585323"/>
          </a:xfrm>
          <a:prstGeom prst="rect">
            <a:avLst/>
          </a:prstGeom>
          <a:noFill/>
          <a:effectLst>
            <a:outerShdw blurRad="50800" dist="38100" dir="18900000" algn="bl" rotWithShape="0">
              <a:srgbClr val="002060">
                <a:alpha val="40000"/>
              </a:srgbClr>
            </a:outerShdw>
          </a:effectLst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b="1" i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defRPr>
            </a:lvl1pPr>
          </a:lstStyle>
          <a:p>
            <a:r>
              <a:rPr lang="ru-RU" altLang="en-US" dirty="0"/>
              <a:t>Ботвин Егор: «</a:t>
            </a:r>
            <a:r>
              <a:rPr lang="ru-RU" altLang="en-US" b="0" dirty="0"/>
              <a:t>Побывали на экскурсии в музее Горного университета. Рассказывали увлекательно и интересно. Музей лучший в своем классе .Бриллиант в сокровищнице музейного фонда Санкт-Петербурга. Обширная коллекция минералов, метеоритов, этнографическая коллекция, а также уникальная коллекция экспонатов вымерших животных, начиная с моллюсков. Интересно-аж жуть. Жаль только мало времени было на музей</a:t>
            </a:r>
            <a:r>
              <a:rPr lang="ru-RU" altLang="en-US" dirty="0"/>
              <a:t>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CE8D358-1E85-6BF6-43A5-F0D19FF24140}"/>
              </a:ext>
            </a:extLst>
          </p:cNvPr>
          <p:cNvSpPr txBox="1"/>
          <p:nvPr/>
        </p:nvSpPr>
        <p:spPr>
          <a:xfrm>
            <a:off x="6466113" y="4684890"/>
            <a:ext cx="5531947" cy="2031325"/>
          </a:xfrm>
          <a:prstGeom prst="rect">
            <a:avLst/>
          </a:prstGeom>
          <a:noFill/>
          <a:effectLst>
            <a:outerShdw blurRad="50800" dist="38100" dir="18900000" algn="bl" rotWithShape="0">
              <a:srgbClr val="002060">
                <a:alpha val="40000"/>
              </a:srgbClr>
            </a:outerShdw>
          </a:effectLst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b="1" i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defRPr>
            </a:lvl1pPr>
          </a:lstStyle>
          <a:p>
            <a:pPr algn="r"/>
            <a:r>
              <a:rPr lang="ru-RU" altLang="en-US" dirty="0"/>
              <a:t>Ильин Владислав: «</a:t>
            </a:r>
            <a:r>
              <a:rPr lang="ru-RU" altLang="en-US" b="0" dirty="0">
                <a:latin typeface="Times New Roman" panose="02020603050405020304" charset="0"/>
                <a:cs typeface="Times New Roman" panose="02020603050405020304" charset="0"/>
              </a:rPr>
              <a:t>Безусловно экскурсия по Горному университету мне очень понравилась. Очень впечатлили размеры самого заведения, это целый комплекс, в котором есть не только максимально оборудованные учебные классы, но так же вместительный спортзал, где доступно большое количество видов спорта на выбор</a:t>
            </a:r>
            <a:r>
              <a:rPr lang="ru-RU" altLang="en-US" b="0" dirty="0"/>
              <a:t>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C48CC82-F323-7944-F94D-3A20333052F8}"/>
              </a:ext>
            </a:extLst>
          </p:cNvPr>
          <p:cNvSpPr txBox="1"/>
          <p:nvPr/>
        </p:nvSpPr>
        <p:spPr>
          <a:xfrm>
            <a:off x="6096000" y="3244334"/>
            <a:ext cx="5042090" cy="1200329"/>
          </a:xfrm>
          <a:prstGeom prst="rect">
            <a:avLst/>
          </a:prstGeom>
          <a:noFill/>
          <a:effectLst>
            <a:outerShdw blurRad="50800" dist="38100" dir="18900000" algn="bl" rotWithShape="0">
              <a:srgbClr val="002060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ru-RU" altLang="en-US" b="1" i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Румянцев  Никита</a:t>
            </a:r>
            <a:r>
              <a:rPr lang="ru-RU" altLang="en-US" sz="1800" b="1" i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  <a:r>
              <a:rPr lang="ru-RU" altLang="en-US" sz="1800" i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«Горный выглядел внутри прекрасно, новое оборудование, достаточно хороший гид. В музее собрано огромное количество минералов, что вызывает интерес»</a:t>
            </a:r>
          </a:p>
        </p:txBody>
      </p:sp>
    </p:spTree>
    <p:extLst>
      <p:ext uri="{BB962C8B-B14F-4D97-AF65-F5344CB8AC3E}">
        <p14:creationId xmlns:p14="http://schemas.microsoft.com/office/powerpoint/2010/main" val="1008744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7B2F6F7-3C71-62B0-C453-862340ECE753}"/>
              </a:ext>
            </a:extLst>
          </p:cNvPr>
          <p:cNvSpPr txBox="1"/>
          <p:nvPr/>
        </p:nvSpPr>
        <p:spPr>
          <a:xfrm>
            <a:off x="4060371" y="196134"/>
            <a:ext cx="7943849" cy="1477328"/>
          </a:xfrm>
          <a:prstGeom prst="rect">
            <a:avLst/>
          </a:prstGeom>
          <a:noFill/>
          <a:effectLst>
            <a:reflection blurRad="6350" stA="50000" endA="295" endPos="92000" dist="101600" dir="5400000" sy="-100000" algn="bl" rotWithShape="0"/>
          </a:effectLst>
        </p:spPr>
        <p:txBody>
          <a:bodyPr wrap="square">
            <a:spAutoFit/>
          </a:bodyPr>
          <a:lstStyle/>
          <a:p>
            <a:r>
              <a:rPr lang="ru-RU" b="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Горный университет – первое высшее техническое учебное заведение России. Указ о его создании в 1773 году подписала императрица Екатерина </a:t>
            </a:r>
            <a:r>
              <a:rPr lang="en-US" b="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b="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составе университета 10 факультетов. В горном реализуются все уровни высшего образования с присвоением квалификации бакалавр, специалист, магистр по более чем 60 направлениям и специальностям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C9050D0-7AEE-45F0-2A99-AB874B7E5E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686" y="1895964"/>
            <a:ext cx="6354534" cy="4765901"/>
          </a:xfrm>
          <a:prstGeom prst="rect">
            <a:avLst/>
          </a:prstGeom>
          <a:effectLst>
            <a:outerShdw blurRad="127000" dist="63500" dir="13500000" sx="102000" sy="102000" algn="br" rotWithShape="0">
              <a:srgbClr val="002060">
                <a:alpha val="40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4170383-024D-5974-5DA7-8CF0D91FDB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78" y="186857"/>
            <a:ext cx="3611336" cy="4041541"/>
          </a:xfrm>
          <a:prstGeom prst="rect">
            <a:avLst/>
          </a:prstGeom>
          <a:effectLst>
            <a:outerShdw blurRad="127000" dist="63500" dir="2700000" sx="104000" sy="104000" algn="tl" rotWithShape="0">
              <a:srgbClr val="002060">
                <a:alpha val="4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2D68A7B-E113-E6D5-0A3F-B0B484C1D0CD}"/>
              </a:ext>
            </a:extLst>
          </p:cNvPr>
          <p:cNvSpPr txBox="1"/>
          <p:nvPr/>
        </p:nvSpPr>
        <p:spPr>
          <a:xfrm>
            <a:off x="296636" y="4362819"/>
            <a:ext cx="5137465" cy="2308324"/>
          </a:xfrm>
          <a:prstGeom prst="rect">
            <a:avLst/>
          </a:prstGeom>
          <a:noFill/>
          <a:effectLst>
            <a:outerShdw blurRad="50800" dist="38100" dir="18900000" algn="bl" rotWithShape="0">
              <a:srgbClr val="002060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b="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ниверситет – это ещё и уникальный горный музей, где в 22 залах представлены более 240 тысяч экспонатов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среди которых редчайшие минералы, ювелирные камни, металлы, крупнейшая коллекция метеоритов, исторические и действующие макеты и модели горной техники, палеонтологическое собрание, документы по истории Университета</a:t>
            </a:r>
          </a:p>
        </p:txBody>
      </p:sp>
    </p:spTree>
    <p:extLst>
      <p:ext uri="{BB962C8B-B14F-4D97-AF65-F5344CB8AC3E}">
        <p14:creationId xmlns:p14="http://schemas.microsoft.com/office/powerpoint/2010/main" val="679179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2D68A7B-E113-E6D5-0A3F-B0B484C1D0CD}"/>
              </a:ext>
            </a:extLst>
          </p:cNvPr>
          <p:cNvSpPr txBox="1"/>
          <p:nvPr/>
        </p:nvSpPr>
        <p:spPr>
          <a:xfrm>
            <a:off x="2998873" y="4736120"/>
            <a:ext cx="5165413" cy="2031325"/>
          </a:xfrm>
          <a:prstGeom prst="rect">
            <a:avLst/>
          </a:prstGeom>
          <a:noFill/>
          <a:effectLst>
            <a:outerShdw blurRad="50800" dist="38100" dir="18900000" algn="bl" rotWithShape="0">
              <a:srgbClr val="002060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ru-RU" b="0" i="1" dirty="0">
                <a:solidFill>
                  <a:srgbClr val="0001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обучения студенты используют современную лабораторную базу, проходят практику на учебно-производственных полигонах и учебных базах Университета, в отечественных и зарубежных компаниях и на предприятиях геологического и горно-металлургического профилей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E4459BB2-FF89-401B-6D88-2EBEB0B1C5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893" y="165086"/>
            <a:ext cx="3780707" cy="2835530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 prstMaterial="metal">
            <a:bevelT/>
            <a:contourClr>
              <a:srgbClr val="002060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C7F0BD6F-948D-71A4-D14D-2907E53016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90" y="165086"/>
            <a:ext cx="2214955" cy="2953273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 prstMaterial="metal">
            <a:bevelT/>
            <a:contourClr>
              <a:srgbClr val="002060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BE25F634-6FD0-A367-139E-AADD189171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90" y="3098593"/>
            <a:ext cx="2635910" cy="3514546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 prstMaterial="metal">
            <a:bevelT/>
            <a:contourClr>
              <a:srgbClr val="002060"/>
            </a:contourClr>
          </a:sp3d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66A1D99D-90F8-2AAF-8B96-4479DB438C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286" y="3098593"/>
            <a:ext cx="3902314" cy="2601543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  <a:scene3d>
            <a:camera prst="orthographicFront"/>
            <a:lightRig rig="threePt" dir="t"/>
          </a:scene3d>
          <a:sp3d contourW="12700" prstMaterial="metal">
            <a:bevelT/>
            <a:contourClr>
              <a:srgbClr val="002060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F20F5E8F-605C-5F90-EE65-FDFD4D0BC0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23" y="399491"/>
            <a:ext cx="2931147" cy="3908196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 prstMaterial="metal">
            <a:bevelT/>
            <a:contourClr>
              <a:srgbClr val="002060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2A5EEBD-6B26-7A4D-D78D-070605D5AC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036" y="632875"/>
            <a:ext cx="3064307" cy="4085742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 prstMaterial="metal">
            <a:bevelT/>
            <a:contourClr>
              <a:srgbClr val="002060"/>
            </a:contourClr>
          </a:sp3d>
        </p:spPr>
      </p:pic>
    </p:spTree>
    <p:extLst>
      <p:ext uri="{BB962C8B-B14F-4D97-AF65-F5344CB8AC3E}">
        <p14:creationId xmlns:p14="http://schemas.microsoft.com/office/powerpoint/2010/main" val="2427388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2D68A7B-E113-E6D5-0A3F-B0B484C1D0CD}"/>
              </a:ext>
            </a:extLst>
          </p:cNvPr>
          <p:cNvSpPr txBox="1"/>
          <p:nvPr/>
        </p:nvSpPr>
        <p:spPr>
          <a:xfrm>
            <a:off x="6041569" y="181334"/>
            <a:ext cx="6217566" cy="2862322"/>
          </a:xfrm>
          <a:prstGeom prst="rect">
            <a:avLst/>
          </a:prstGeom>
          <a:noFill/>
          <a:effectLst>
            <a:outerShdw blurRad="50800" dist="38100" dir="18900000" algn="bl" rotWithShape="0">
              <a:srgbClr val="002060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pPr algn="l"/>
            <a:r>
              <a:rPr lang="ru-RU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  комплекс общей площадью 2600 кв.м. работает ежедневно без выходных и включает в себя: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5 спортивных залов и фитнес зон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кабинет врача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комфортабельные раздевалки и душевые</a:t>
            </a:r>
          </a:p>
          <a:p>
            <a:pPr algn="l"/>
            <a:r>
              <a:rPr lang="ru-RU" b="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распоряжении учащихся – не только штанги, гантели, кардио- и велотренажёры, но также необычные беговые дорожки с вогнутой формой поверхности.</a:t>
            </a:r>
          </a:p>
          <a:p>
            <a:pPr algn="l"/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учебном центре №2, на Среднем проспекте работает 25-метровый бассейн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4AC1392-FF88-8FE4-031C-D508EF277C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55" y="186857"/>
            <a:ext cx="5608146" cy="420610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1" name="Изображение 126">
            <a:extLst>
              <a:ext uri="{FF2B5EF4-FFF2-40B4-BE49-F238E27FC236}">
                <a16:creationId xmlns="" xmlns:a16="http://schemas.microsoft.com/office/drawing/2014/main" id="{117FDBF7-3228-F835-642F-A81729CFE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1569" y="3043656"/>
            <a:ext cx="5956490" cy="3627486"/>
          </a:xfrm>
          <a:prstGeom prst="rect">
            <a:avLst/>
          </a:prstGeom>
          <a:noFill/>
          <a:ln w="9525"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96D8FD1-3789-A7FC-1993-C589ED2138AB}"/>
              </a:ext>
            </a:extLst>
          </p:cNvPr>
          <p:cNvSpPr txBox="1"/>
          <p:nvPr/>
        </p:nvSpPr>
        <p:spPr>
          <a:xfrm>
            <a:off x="259254" y="4639817"/>
            <a:ext cx="5531947" cy="2031325"/>
          </a:xfrm>
          <a:prstGeom prst="rect">
            <a:avLst/>
          </a:prstGeom>
          <a:noFill/>
          <a:effectLst>
            <a:outerShdw blurRad="50800" dist="38100" dir="18900000" algn="bl" rotWithShape="0">
              <a:srgbClr val="002060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ru-RU" b="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своем составе комбинат общественного питания имеет сеть столовых и буфетов в учебных центрах и общежитиях с суммарным количеством 1650 посадочных мест. В залах столовых и кафе создана современная, уютная обстановка: оснащены комфортной и красивой мебелью, звуко- и  видеоаппаратурой с большими экранами</a:t>
            </a:r>
          </a:p>
        </p:txBody>
      </p:sp>
    </p:spTree>
    <p:extLst>
      <p:ext uri="{BB962C8B-B14F-4D97-AF65-F5344CB8AC3E}">
        <p14:creationId xmlns:p14="http://schemas.microsoft.com/office/powerpoint/2010/main" val="1684514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E268AF4-9ED6-FB76-B765-F25597C107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99" y="435429"/>
            <a:ext cx="4523016" cy="60306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63B1802-5E80-972B-14A0-618C285709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9286">
            <a:off x="6936839" y="585022"/>
            <a:ext cx="4323616" cy="57648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42110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96D8FD1-3789-A7FC-1993-C589ED2138AB}"/>
              </a:ext>
            </a:extLst>
          </p:cNvPr>
          <p:cNvSpPr txBox="1"/>
          <p:nvPr/>
        </p:nvSpPr>
        <p:spPr>
          <a:xfrm>
            <a:off x="5105400" y="5707884"/>
            <a:ext cx="6784522" cy="923330"/>
          </a:xfrm>
          <a:prstGeom prst="rect">
            <a:avLst/>
          </a:prstGeom>
          <a:noFill/>
          <a:effectLst>
            <a:outerShdw blurRad="50800" dist="38100" dir="18900000" algn="bl" rotWithShape="0">
              <a:srgbClr val="002060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ru-RU" b="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этом зале детально иллюстрируются свойства минералов, их конституционные особенности, процессы зарождения, роста и изменения минеральных индивидов и агрегатов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1483AF4-9EFE-0C86-936F-2C9D5432E7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78" y="226786"/>
            <a:ext cx="4803321" cy="6404428"/>
          </a:xfrm>
          <a:prstGeom prst="rect">
            <a:avLst/>
          </a:prstGeom>
          <a:effectLst>
            <a:outerShdw blurRad="127000" sx="102000" sy="102000" algn="l" rotWithShape="0">
              <a:prstClr val="black">
                <a:alpha val="25000"/>
              </a:prstClr>
            </a:outerShdw>
          </a:effectLst>
          <a:scene3d>
            <a:camera prst="orthographicFront"/>
            <a:lightRig rig="twoPt" dir="t"/>
          </a:scene3d>
          <a:sp3d extrusionH="158750" prstMaterial="metal">
            <a:bevelT w="139700" h="139700" prst="divot"/>
            <a:extrusionClr>
              <a:srgbClr val="0070C0"/>
            </a:extrusionClr>
          </a:sp3d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3D96EB5-EA4C-5751-DB96-2B40C9B91A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713" y="847277"/>
            <a:ext cx="6339209" cy="4754407"/>
          </a:xfrm>
          <a:prstGeom prst="rect">
            <a:avLst/>
          </a:prstGeom>
          <a:effectLst>
            <a:outerShdw blurRad="88900" dist="38100" dir="10800000" sx="101000" sy="101000" algn="r" rotWithShape="0">
              <a:prstClr val="black">
                <a:alpha val="35000"/>
              </a:prstClr>
            </a:outerShdw>
          </a:effectLst>
          <a:scene3d>
            <a:camera prst="orthographicFront"/>
            <a:lightRig rig="twoPt" dir="t"/>
          </a:scene3d>
          <a:sp3d extrusionH="158750" prstMaterial="metal">
            <a:bevelT w="139700" h="139700" prst="divot"/>
            <a:extrusionClr>
              <a:srgbClr val="0070C0"/>
            </a:extrusionClr>
          </a:sp3d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0A2E94D-979C-0814-DFD4-7FD0CEA15629}"/>
              </a:ext>
            </a:extLst>
          </p:cNvPr>
          <p:cNvSpPr txBox="1"/>
          <p:nvPr/>
        </p:nvSpPr>
        <p:spPr>
          <a:xfrm>
            <a:off x="5672317" y="226786"/>
            <a:ext cx="6096000" cy="461665"/>
          </a:xfrm>
          <a:prstGeom prst="rect">
            <a:avLst/>
          </a:prstGeom>
          <a:noFill/>
          <a:effectLst>
            <a:outerShdw blurRad="25400" dist="38100" dir="5400000" algn="t" rotWithShape="0">
              <a:srgbClr val="002060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 «Общая минералогия»</a:t>
            </a:r>
          </a:p>
        </p:txBody>
      </p:sp>
    </p:spTree>
    <p:extLst>
      <p:ext uri="{BB962C8B-B14F-4D97-AF65-F5344CB8AC3E}">
        <p14:creationId xmlns:p14="http://schemas.microsoft.com/office/powerpoint/2010/main" val="2648403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004AE4E4-370C-8D81-2533-8F8AA1643A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245" y="186858"/>
            <a:ext cx="4256911" cy="319268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96D8FD1-3789-A7FC-1993-C589ED2138AB}"/>
              </a:ext>
            </a:extLst>
          </p:cNvPr>
          <p:cNvSpPr txBox="1"/>
          <p:nvPr/>
        </p:nvSpPr>
        <p:spPr>
          <a:xfrm>
            <a:off x="6564086" y="3385456"/>
            <a:ext cx="2725959" cy="2585323"/>
          </a:xfrm>
          <a:prstGeom prst="rect">
            <a:avLst/>
          </a:prstGeom>
          <a:noFill/>
          <a:effectLst>
            <a:outerShdw blurRad="50800" dist="38100" dir="18900000" algn="bl" rotWithShape="0">
              <a:srgbClr val="002060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Коллекция, в настоящее время, насчитывает 2150 минеральных видов. В нескольких витринах и шкафах выставлены самородные элементы. Особенно интересна серия образцов уральского золота</a:t>
            </a:r>
            <a:endParaRPr lang="ru-RU" b="0" i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0157DBB-5F21-8AF5-B4EF-C3AFF0782A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087" y="3394882"/>
            <a:ext cx="2721069" cy="32762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C9F5E9A-BF5B-B364-C1B9-A864374038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44" y="715958"/>
            <a:ext cx="6422242" cy="5185811"/>
          </a:xfrm>
          <a:prstGeom prst="rect">
            <a:avLst/>
          </a:prstGeom>
          <a:effectLst>
            <a:outerShdw blurRad="304800" dist="38100" sx="104000" sy="104000" algn="l" rotWithShape="0">
              <a:prstClr val="black">
                <a:alpha val="34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AE68818-5F31-35BC-8299-4ACF4DDA62FA}"/>
              </a:ext>
            </a:extLst>
          </p:cNvPr>
          <p:cNvSpPr txBox="1"/>
          <p:nvPr/>
        </p:nvSpPr>
        <p:spPr>
          <a:xfrm>
            <a:off x="1367647" y="186858"/>
            <a:ext cx="3970636" cy="461665"/>
          </a:xfrm>
          <a:prstGeom prst="rect">
            <a:avLst/>
          </a:prstGeom>
          <a:noFill/>
          <a:effectLst>
            <a:outerShdw blurRad="25400" dist="38100" dir="5400000" algn="t" rotWithShape="0">
              <a:srgbClr val="002060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 «Малахитовый»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1D0C970-7A58-545C-2552-4DAE24B8CC21}"/>
              </a:ext>
            </a:extLst>
          </p:cNvPr>
          <p:cNvSpPr txBox="1"/>
          <p:nvPr/>
        </p:nvSpPr>
        <p:spPr>
          <a:xfrm>
            <a:off x="141844" y="5979864"/>
            <a:ext cx="8871527" cy="646331"/>
          </a:xfrm>
          <a:prstGeom prst="rect">
            <a:avLst/>
          </a:prstGeom>
          <a:noFill/>
          <a:effectLst>
            <a:outerShdw blurRad="50800" dist="38100" dir="18900000" algn="bl" rotWithShape="0">
              <a:srgbClr val="002060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центре зала находится гигантская глыба уральского малахита, весом 1504 кг, переданная в дар Горному училищу по воле императрицы Екатерины 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endParaRPr lang="ru-RU" b="0" i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063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96D8FD1-3789-A7FC-1993-C589ED2138AB}"/>
              </a:ext>
            </a:extLst>
          </p:cNvPr>
          <p:cNvSpPr txBox="1"/>
          <p:nvPr/>
        </p:nvSpPr>
        <p:spPr>
          <a:xfrm>
            <a:off x="8211535" y="4388056"/>
            <a:ext cx="3866900" cy="1754326"/>
          </a:xfrm>
          <a:prstGeom prst="rect">
            <a:avLst/>
          </a:prstGeom>
          <a:noFill/>
          <a:effectLst>
            <a:outerShdw blurRad="50800" dist="38100" dir="18900000" algn="bl" rotWithShape="0">
              <a:srgbClr val="002060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ru-RU" b="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начала Х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в Горный музей передавали крупнейшие самородки металлов, найденные на территории России, поэтому именно здесь можно увидеть самородную медь весом 104 и 842 кг</a:t>
            </a:r>
            <a:endParaRPr lang="ru-RU" b="0" i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AD747073-516E-A4E6-14F8-0064420854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51" b="18191"/>
          <a:stretch/>
        </p:blipFill>
        <p:spPr>
          <a:xfrm>
            <a:off x="4392455" y="128302"/>
            <a:ext cx="4741026" cy="318095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7A43237-3CB1-3EAF-8D6B-7B88CDF45D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14187" y="594623"/>
            <a:ext cx="3730569" cy="279792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3EB4AA6-409E-0C42-7E7F-77B9C3880B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65" y="3805719"/>
            <a:ext cx="3898638" cy="29239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FE7A83B-87E9-7B90-73C7-D0E5AAA024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30" y="3800740"/>
            <a:ext cx="3905278" cy="292895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1D6C853-CC28-6F23-6FEA-FFA059C356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65" y="128302"/>
            <a:ext cx="4131864" cy="351025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837396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96D8FD1-3789-A7FC-1993-C589ED2138AB}"/>
              </a:ext>
            </a:extLst>
          </p:cNvPr>
          <p:cNvSpPr txBox="1"/>
          <p:nvPr/>
        </p:nvSpPr>
        <p:spPr>
          <a:xfrm>
            <a:off x="4495800" y="4660752"/>
            <a:ext cx="7608307" cy="2031325"/>
          </a:xfrm>
          <a:prstGeom prst="rect">
            <a:avLst/>
          </a:prstGeom>
          <a:noFill/>
          <a:effectLst>
            <a:outerShdw blurRad="50800" dist="38100" dir="18900000" algn="bl" rotWithShape="0">
              <a:srgbClr val="002060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ru-RU" b="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Колонный зал очень красив, он сохранил своё убранство с 1820 гг. В зале представлено продолжение систематической коллекции минералов. Особое место занимает коллекция бериллов из 92-х месторождений мира, содержащая все разновидности этого минерального вида. Зал украшают крупные </a:t>
            </a:r>
            <a:r>
              <a:rPr lang="ru-RU" b="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штуфные</a:t>
            </a:r>
            <a:r>
              <a:rPr lang="ru-RU" b="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образцы: друза Горного хрусталя, уникальный </a:t>
            </a:r>
            <a:r>
              <a:rPr lang="ru-RU" b="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кубооктаэдр</a:t>
            </a:r>
            <a:r>
              <a:rPr lang="ru-RU" b="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голубого флюорита, кристалл берилла, окаменелое дерево с щеткой аметиста, два валуна забайкальского нефрита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8862E27-D7E1-F430-90DA-C6679251AE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20" y="769932"/>
            <a:ext cx="4277280" cy="570304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2FE5A6F-7D5D-CADC-8D46-67C786D602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395" y="207793"/>
            <a:ext cx="3232334" cy="430977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8383993-68AF-D23A-A058-F108EDBDF1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325" y="207793"/>
            <a:ext cx="3232333" cy="430977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B1CF7F5-E449-8E05-90D1-E2028EA895E4}"/>
              </a:ext>
            </a:extLst>
          </p:cNvPr>
          <p:cNvSpPr txBox="1"/>
          <p:nvPr/>
        </p:nvSpPr>
        <p:spPr>
          <a:xfrm>
            <a:off x="268189" y="207793"/>
            <a:ext cx="3970636" cy="461665"/>
          </a:xfrm>
          <a:prstGeom prst="rect">
            <a:avLst/>
          </a:prstGeom>
          <a:noFill/>
          <a:effectLst>
            <a:outerShdw blurRad="25400" dist="38100" dir="5400000" algn="t" rotWithShape="0">
              <a:srgbClr val="002060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 «Колонный»</a:t>
            </a:r>
          </a:p>
        </p:txBody>
      </p:sp>
    </p:spTree>
    <p:extLst>
      <p:ext uri="{BB962C8B-B14F-4D97-AF65-F5344CB8AC3E}">
        <p14:creationId xmlns:p14="http://schemas.microsoft.com/office/powerpoint/2010/main" val="15552802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727</Words>
  <Application>Microsoft Office PowerPoint</Application>
  <PresentationFormat>Произвольный</PresentationFormat>
  <Paragraphs>35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Олеся Кубо</dc:creator>
  <cp:lastModifiedBy>ws lib-01</cp:lastModifiedBy>
  <cp:revision>60</cp:revision>
  <dcterms:created xsi:type="dcterms:W3CDTF">2023-05-02T20:34:35Z</dcterms:created>
  <dcterms:modified xsi:type="dcterms:W3CDTF">2023-06-30T11:07:32Z</dcterms:modified>
</cp:coreProperties>
</file>